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90" r:id="rId3"/>
    <p:sldId id="285" r:id="rId4"/>
    <p:sldId id="286" r:id="rId5"/>
    <p:sldId id="287" r:id="rId6"/>
    <p:sldId id="293" r:id="rId7"/>
    <p:sldId id="294" r:id="rId8"/>
    <p:sldId id="295" r:id="rId9"/>
    <p:sldId id="296" r:id="rId10"/>
    <p:sldId id="278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0BC"/>
    <a:srgbClr val="5A5AB2"/>
    <a:srgbClr val="7450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598" autoAdjust="0"/>
  </p:normalViewPr>
  <p:slideViewPr>
    <p:cSldViewPr>
      <p:cViewPr>
        <p:scale>
          <a:sx n="90" d="100"/>
          <a:sy n="90" d="100"/>
        </p:scale>
        <p:origin x="1234" y="-4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17A656-8CB7-4C3F-A424-892EBB297FD2}" type="datetimeFigureOut">
              <a:rPr lang="it-IT" smtClean="0"/>
              <a:pPr/>
              <a:t>27/02/2025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43881-A93C-4AA0-91CD-0C8FC32131B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50F9B-5AD3-519B-D51B-7571AE1496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74FE7B2-07A9-55FF-D516-7E2765F0C7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B846103-3FB3-0252-71B1-E075E44A6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848335-3632-4449-FAED-5DA256DC66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9505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77DBB0-21E2-B19B-B20C-3AFD3C87B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E37E3D6-4EF6-FDD4-A502-F3B21547BA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14C977D-FF90-DD67-0240-156E77371C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D616FAA-4014-DB90-D510-B036E67076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0573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C6C7F-9157-FF68-2604-99DC7958D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4613F2B-E9E1-2237-C492-FA2FF85077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A26DA7A-B24B-2CB1-A968-CF267B9618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A5241A3-871B-FF9C-8B34-51FA6FFEF6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5578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2B712-4594-E439-49FC-2151B5A9D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862CD2B-5569-DC60-69C4-31E77A8789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D475BDD-A39C-1CAA-2E3D-9DE8768647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968001-48FE-4127-01C0-047DE116C5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943881-A93C-4AA0-91CD-0C8FC32131B1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239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6F13-3406-4486-9C07-E3363F8DF225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19C4B-B7BA-40D4-BF62-AED3CFA399CB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AFF-993B-4D88-BA47-949EBA6B90BC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74E1B-A8F1-4F2E-8D77-A23F8C6667B2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9ECB-2738-488E-82D9-F236E0AE4F1A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F2FE9-2E3F-4D92-84FD-3AEB93556F84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7FDD-60F8-4D22-BD2A-46EAB0DA6E3E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DEEC-1CE7-4126-93A7-7501FE166585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03FA-7761-4B71-A04D-22B1DC586446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4FDC-B073-4E88-9AF8-CD4A30C946CD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1186-565F-4C74-865D-57DA109EB3FB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7B5A1-157B-4D46-B9FC-4528E233B853}" type="datetime1">
              <a:rPr lang="it-IT" smtClean="0"/>
              <a:pPr/>
              <a:t>27/02/2025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5A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571472" y="428604"/>
            <a:ext cx="8001056" cy="1143008"/>
          </a:xfrm>
          <a:solidFill>
            <a:schemeClr val="bg1"/>
          </a:solidFill>
        </p:spPr>
        <p:txBody>
          <a:bodyPr/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643042" y="3357562"/>
            <a:ext cx="5857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bg1"/>
                </a:solidFill>
                <a:latin typeface="+mj-lt"/>
              </a:rPr>
              <a:t>GUIDA PER L’ACQUISTO DI PRODOTTI O SERVIZI IN CONVENZIONE</a:t>
            </a:r>
          </a:p>
        </p:txBody>
      </p:sp>
      <p:pic>
        <p:nvPicPr>
          <p:cNvPr id="9" name="Immagine 8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2428892" cy="949283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3000364" y="571480"/>
            <a:ext cx="3429024" cy="857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 descr="C:\Users\Cassandra\Desktop\Makeaplan\Marketing_Paperless\GRAFICA PAPERLESS\Logo legal Paperl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28604"/>
            <a:ext cx="2825766" cy="1081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RIEPILOGO CONVENZIONE OMCOF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5429256" y="3214686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/>
          </a:p>
          <a:p>
            <a:pPr algn="ctr"/>
            <a:r>
              <a:rPr lang="it-IT" dirty="0"/>
              <a:t> </a:t>
            </a:r>
          </a:p>
          <a:p>
            <a:pPr algn="ctr"/>
            <a:endParaRPr lang="it-IT" dirty="0"/>
          </a:p>
          <a:p>
            <a:pPr algn="ctr"/>
            <a:endParaRPr lang="it-IT" dirty="0"/>
          </a:p>
        </p:txBody>
      </p:sp>
      <p:pic>
        <p:nvPicPr>
          <p:cNvPr id="7" name="Immagine 6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75" y="5780162"/>
            <a:ext cx="2428892" cy="785374"/>
          </a:xfrm>
          <a:prstGeom prst="rect">
            <a:avLst/>
          </a:prstGeom>
        </p:spPr>
      </p:pic>
      <p:pic>
        <p:nvPicPr>
          <p:cNvPr id="10" name="Picture 2" descr="C:\Users\Cassandra\Desktop\Makeaplan\Marketing_Paperless\GRAFICA PAPERLESS\Logo legal Paperl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2762" y="5699237"/>
            <a:ext cx="2651163" cy="1014271"/>
          </a:xfrm>
          <a:prstGeom prst="rect">
            <a:avLst/>
          </a:prstGeom>
          <a:noFill/>
        </p:spPr>
      </p:pic>
      <p:sp>
        <p:nvSpPr>
          <p:cNvPr id="2" name="Fumetto 1 8">
            <a:extLst>
              <a:ext uri="{FF2B5EF4-FFF2-40B4-BE49-F238E27FC236}">
                <a16:creationId xmlns:a16="http://schemas.microsoft.com/office/drawing/2014/main" id="{54835F18-E058-6435-89CD-0966F4ACBB3E}"/>
              </a:ext>
            </a:extLst>
          </p:cNvPr>
          <p:cNvSpPr/>
          <p:nvPr/>
        </p:nvSpPr>
        <p:spPr>
          <a:xfrm>
            <a:off x="467889" y="3726118"/>
            <a:ext cx="7560840" cy="1121554"/>
          </a:xfrm>
          <a:prstGeom prst="wedgeRectCallout">
            <a:avLst>
              <a:gd name="adj1" fmla="val -13522"/>
              <a:gd name="adj2" fmla="val -4932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27F305E-3029-51FC-3662-3DDD547CF535}"/>
              </a:ext>
            </a:extLst>
          </p:cNvPr>
          <p:cNvSpPr txBox="1"/>
          <p:nvPr/>
        </p:nvSpPr>
        <p:spPr>
          <a:xfrm>
            <a:off x="505996" y="851484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FIRMA DIGITALE COMPLETA: chiavetta usb con certificato di autenticazione e sottoscrizione € 55,00 + IVA. </a:t>
            </a:r>
          </a:p>
        </p:txBody>
      </p:sp>
      <p:sp>
        <p:nvSpPr>
          <p:cNvPr id="4" name="Fumetto 1 8">
            <a:extLst>
              <a:ext uri="{FF2B5EF4-FFF2-40B4-BE49-F238E27FC236}">
                <a16:creationId xmlns:a16="http://schemas.microsoft.com/office/drawing/2014/main" id="{C106CFC1-24C6-3F81-6A28-3DA0C24C1977}"/>
              </a:ext>
            </a:extLst>
          </p:cNvPr>
          <p:cNvSpPr/>
          <p:nvPr/>
        </p:nvSpPr>
        <p:spPr>
          <a:xfrm>
            <a:off x="467889" y="757357"/>
            <a:ext cx="7560840" cy="2732324"/>
          </a:xfrm>
          <a:prstGeom prst="wedgeRectCallout">
            <a:avLst>
              <a:gd name="adj1" fmla="val -13522"/>
              <a:gd name="adj2" fmla="val -4932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676B343-4E3A-8343-D14F-94E343550E0A}"/>
              </a:ext>
            </a:extLst>
          </p:cNvPr>
          <p:cNvSpPr txBox="1"/>
          <p:nvPr/>
        </p:nvSpPr>
        <p:spPr>
          <a:xfrm>
            <a:off x="496124" y="1469238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SOLO SIM: smart card con certificato di autenticazione e sottoscrizione              € 35,00 + IVA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8FB3C32-CFBD-E9B6-3095-F81B81A14E66}"/>
              </a:ext>
            </a:extLst>
          </p:cNvPr>
          <p:cNvSpPr txBox="1"/>
          <p:nvPr/>
        </p:nvSpPr>
        <p:spPr>
          <a:xfrm>
            <a:off x="529886" y="2067709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FIRMA REMOTA: nessun supporto fisico e contiene solo il certificato di sottoscrizione € 35,00 + IVA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589C295-D63A-140A-A69C-C93E5DBFFEFF}"/>
              </a:ext>
            </a:extLst>
          </p:cNvPr>
          <p:cNvSpPr txBox="1"/>
          <p:nvPr/>
        </p:nvSpPr>
        <p:spPr>
          <a:xfrm>
            <a:off x="548840" y="2690468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COSTI AGGIUNTIVI: contributo di spedizione € 10,00 + IVA                                   riconoscimento assistito €  15,00 + IVA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0A290F7-393E-29C7-EA96-316366E34880}"/>
              </a:ext>
            </a:extLst>
          </p:cNvPr>
          <p:cNvSpPr txBox="1"/>
          <p:nvPr/>
        </p:nvSpPr>
        <p:spPr>
          <a:xfrm>
            <a:off x="467544" y="3718773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PRONTO HD: la linea diretta </a:t>
            </a:r>
            <a:r>
              <a:rPr lang="it-I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con un consulente specializzato in Tecnologie Digitali per fornirti il massimo supporto per consentire un miglior svolgimento dell’attività quotidiana € 99,00 + IVA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logi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7764"/>
            <a:ext cx="9144000" cy="4302472"/>
          </a:xfrm>
          <a:prstGeom prst="rect">
            <a:avLst/>
          </a:prstGeom>
        </p:spPr>
      </p:pic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ACCESSO O REGISTRAZIONE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00034" y="1142984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Wingdings" pitchFamily="2" charset="2"/>
              <a:buChar char="ü"/>
            </a:pPr>
            <a:endParaRPr lang="it-IT" sz="2400" dirty="0"/>
          </a:p>
          <a:p>
            <a:pPr marL="914400" lvl="1" indent="-457200">
              <a:buFont typeface="Wingdings" pitchFamily="2" charset="2"/>
              <a:buChar char="ü"/>
            </a:pPr>
            <a:endParaRPr lang="it-IT" sz="2400" dirty="0"/>
          </a:p>
          <a:p>
            <a:pPr marL="914400" lvl="1" indent="-457200">
              <a:buFont typeface="Wingdings" pitchFamily="2" charset="2"/>
              <a:buChar char="ü"/>
            </a:pPr>
            <a:endParaRPr lang="it-IT" sz="2400" dirty="0"/>
          </a:p>
          <a:p>
            <a:r>
              <a:rPr lang="it-IT" sz="2400" dirty="0"/>
              <a:t> </a:t>
            </a:r>
          </a:p>
        </p:txBody>
      </p:sp>
      <p:sp>
        <p:nvSpPr>
          <p:cNvPr id="7" name="Fumetto 1 6"/>
          <p:cNvSpPr/>
          <p:nvPr/>
        </p:nvSpPr>
        <p:spPr>
          <a:xfrm>
            <a:off x="6143636" y="4572008"/>
            <a:ext cx="2428892" cy="1714512"/>
          </a:xfrm>
          <a:prstGeom prst="wedgeRectCallout">
            <a:avLst>
              <a:gd name="adj1" fmla="val 22403"/>
              <a:gd name="adj2" fmla="val -2196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Acc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224195" y="4714884"/>
            <a:ext cx="2419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Accedi a </a:t>
            </a:r>
            <a:r>
              <a:rPr lang="it-IT" b="1" dirty="0"/>
              <a:t>www.legalpaperless.it </a:t>
            </a:r>
            <a:r>
              <a:rPr lang="it-IT" dirty="0"/>
              <a:t>cliccando sull’omino in alto a destra.</a:t>
            </a:r>
          </a:p>
        </p:txBody>
      </p:sp>
      <p:sp>
        <p:nvSpPr>
          <p:cNvPr id="2" name="Fumetto 1 8">
            <a:extLst>
              <a:ext uri="{FF2B5EF4-FFF2-40B4-BE49-F238E27FC236}">
                <a16:creationId xmlns:a16="http://schemas.microsoft.com/office/drawing/2014/main" id="{0E220E5F-193F-8A29-39C7-FC21380AB09F}"/>
              </a:ext>
            </a:extLst>
          </p:cNvPr>
          <p:cNvSpPr/>
          <p:nvPr/>
        </p:nvSpPr>
        <p:spPr>
          <a:xfrm>
            <a:off x="2482058" y="5583230"/>
            <a:ext cx="2428892" cy="1000132"/>
          </a:xfrm>
          <a:prstGeom prst="wedgeRectCallout">
            <a:avLst>
              <a:gd name="adj1" fmla="val 55357"/>
              <a:gd name="adj2" fmla="val -14585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2696372" y="5701377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Clicca su registrati, se sei un nuovo utente.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NUOVO ACQUISTO FIRMA DIGITALE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E002C56-28F7-656F-A7A3-C75D81C75B78}"/>
              </a:ext>
            </a:extLst>
          </p:cNvPr>
          <p:cNvSpPr txBox="1"/>
          <p:nvPr/>
        </p:nvSpPr>
        <p:spPr>
          <a:xfrm>
            <a:off x="537842" y="4653136"/>
            <a:ext cx="200026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Clicca sulla voce catalogo per visionare tutti i prodotti e servizi disponibili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8D6916F-EF7B-D362-885F-36B3B2691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02" y="908720"/>
            <a:ext cx="8167396" cy="3303810"/>
          </a:xfrm>
          <a:prstGeom prst="rect">
            <a:avLst/>
          </a:prstGeom>
        </p:spPr>
      </p:pic>
      <p:sp>
        <p:nvSpPr>
          <p:cNvPr id="12" name="Ovale 11">
            <a:extLst>
              <a:ext uri="{FF2B5EF4-FFF2-40B4-BE49-F238E27FC236}">
                <a16:creationId xmlns:a16="http://schemas.microsoft.com/office/drawing/2014/main" id="{AC5FAE5A-17C2-B555-6EE6-73A9E0C61E27}"/>
              </a:ext>
            </a:extLst>
          </p:cNvPr>
          <p:cNvSpPr/>
          <p:nvPr/>
        </p:nvSpPr>
        <p:spPr>
          <a:xfrm>
            <a:off x="3419872" y="972488"/>
            <a:ext cx="576064" cy="3682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2030509D-0D22-0561-C3F1-5DAF30156C65}"/>
              </a:ext>
            </a:extLst>
          </p:cNvPr>
          <p:cNvSpPr/>
          <p:nvPr/>
        </p:nvSpPr>
        <p:spPr>
          <a:xfrm>
            <a:off x="3851920" y="1628800"/>
            <a:ext cx="792088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6555D91C-EA39-F93F-A83D-0B0078A25359}"/>
              </a:ext>
            </a:extLst>
          </p:cNvPr>
          <p:cNvSpPr/>
          <p:nvPr/>
        </p:nvSpPr>
        <p:spPr>
          <a:xfrm>
            <a:off x="4932040" y="2060848"/>
            <a:ext cx="720080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umetto 1 8">
            <a:extLst>
              <a:ext uri="{FF2B5EF4-FFF2-40B4-BE49-F238E27FC236}">
                <a16:creationId xmlns:a16="http://schemas.microsoft.com/office/drawing/2014/main" id="{EEC77692-A6CC-4C90-6849-EF48B18D593B}"/>
              </a:ext>
            </a:extLst>
          </p:cNvPr>
          <p:cNvSpPr/>
          <p:nvPr/>
        </p:nvSpPr>
        <p:spPr>
          <a:xfrm>
            <a:off x="323528" y="4424908"/>
            <a:ext cx="2428892" cy="1758980"/>
          </a:xfrm>
          <a:prstGeom prst="wedgeRectCallout">
            <a:avLst>
              <a:gd name="adj1" fmla="val 55357"/>
              <a:gd name="adj2" fmla="val -14585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0DFA22A-D5FB-D398-F1AF-E69BD470DD20}"/>
              </a:ext>
            </a:extLst>
          </p:cNvPr>
          <p:cNvSpPr txBox="1"/>
          <p:nvPr/>
        </p:nvSpPr>
        <p:spPr>
          <a:xfrm>
            <a:off x="644999" y="4602190"/>
            <a:ext cx="2000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Clicca sulla voce catalogo per visionare tutti i prodotti e servizi disponibili</a:t>
            </a:r>
          </a:p>
        </p:txBody>
      </p:sp>
      <p:sp>
        <p:nvSpPr>
          <p:cNvPr id="19" name="Fumetto 1 8">
            <a:extLst>
              <a:ext uri="{FF2B5EF4-FFF2-40B4-BE49-F238E27FC236}">
                <a16:creationId xmlns:a16="http://schemas.microsoft.com/office/drawing/2014/main" id="{EED7B01F-F687-BE1E-92E8-49B8E97A37E6}"/>
              </a:ext>
            </a:extLst>
          </p:cNvPr>
          <p:cNvSpPr/>
          <p:nvPr/>
        </p:nvSpPr>
        <p:spPr>
          <a:xfrm>
            <a:off x="5868144" y="4532304"/>
            <a:ext cx="2428892" cy="1758980"/>
          </a:xfrm>
          <a:prstGeom prst="wedgeRectCallout">
            <a:avLst>
              <a:gd name="adj1" fmla="val -45844"/>
              <a:gd name="adj2" fmla="val -16709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5D78C98C-FC92-4467-973E-CD00EBA3907F}"/>
              </a:ext>
            </a:extLst>
          </p:cNvPr>
          <p:cNvSpPr txBox="1"/>
          <p:nvPr/>
        </p:nvSpPr>
        <p:spPr>
          <a:xfrm>
            <a:off x="6004900" y="4797152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Clicca la voce FIRMA DIGITALE oppure PRONTO HD per accedere alle relative sezioni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ACQUISTO FIRMA DIGITALE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2571736" y="1571612"/>
            <a:ext cx="642942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2571736" y="2500306"/>
            <a:ext cx="3786214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2571736" y="4214818"/>
            <a:ext cx="1500198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umetto 1 8"/>
          <p:cNvSpPr/>
          <p:nvPr/>
        </p:nvSpPr>
        <p:spPr>
          <a:xfrm>
            <a:off x="323528" y="5496020"/>
            <a:ext cx="4392488" cy="1231106"/>
          </a:xfrm>
          <a:prstGeom prst="wedgeRectCallout">
            <a:avLst>
              <a:gd name="adj1" fmla="val 70545"/>
              <a:gd name="adj2" fmla="val -8528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CC3E1206-68F9-C101-D65D-1635F4A7D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542" y="761041"/>
            <a:ext cx="8229600" cy="4044356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870673E-DC9D-B38B-D837-15236666306B}"/>
              </a:ext>
            </a:extLst>
          </p:cNvPr>
          <p:cNvSpPr txBox="1"/>
          <p:nvPr/>
        </p:nvSpPr>
        <p:spPr>
          <a:xfrm>
            <a:off x="683568" y="5661248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Scegli il prodotto di interesse: </a:t>
            </a:r>
            <a:r>
              <a:rPr lang="it-IT" sz="1800" b="1" dirty="0"/>
              <a:t>se autenticato</a:t>
            </a:r>
            <a:r>
              <a:rPr lang="it-IT" sz="1800" dirty="0"/>
              <a:t> verrà visualizzato già il prezzo in convezione</a:t>
            </a:r>
          </a:p>
          <a:p>
            <a:endParaRPr lang="it-IT" dirty="0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28A272D3-3141-C38A-F7CC-74485B6AB6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843" y="4202247"/>
            <a:ext cx="1095528" cy="447737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E968862C-0C47-020C-95D2-179E06FAE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2061" y="4202247"/>
            <a:ext cx="1095528" cy="44773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ACQUISTO FIRMA DIGITALE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1E27041-EA14-B429-A1AA-4F0BBE02D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36712"/>
            <a:ext cx="8213689" cy="361611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5399EDE1-F2D4-AC55-0CBC-9C35C257F50B}"/>
              </a:ext>
            </a:extLst>
          </p:cNvPr>
          <p:cNvSpPr txBox="1"/>
          <p:nvPr/>
        </p:nvSpPr>
        <p:spPr>
          <a:xfrm>
            <a:off x="683568" y="5085184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Scegli l’</a:t>
            </a:r>
            <a:r>
              <a:rPr lang="it-IT" u="sng" dirty="0"/>
              <a:t>opzione di consegna </a:t>
            </a:r>
            <a:r>
              <a:rPr lang="it-IT" dirty="0"/>
              <a:t>preferita:                                                    spedizione in tutta Italia con riconoscimento assistito + € 15,00 + IVA            spedizione in tutta Italia con riconoscimento self – nessun costo aggiuntivo</a:t>
            </a:r>
          </a:p>
        </p:txBody>
      </p:sp>
      <p:sp>
        <p:nvSpPr>
          <p:cNvPr id="7" name="Fumetto 1 8">
            <a:extLst>
              <a:ext uri="{FF2B5EF4-FFF2-40B4-BE49-F238E27FC236}">
                <a16:creationId xmlns:a16="http://schemas.microsoft.com/office/drawing/2014/main" id="{07144058-B904-70BC-AC65-BC7EC2B5D33E}"/>
              </a:ext>
            </a:extLst>
          </p:cNvPr>
          <p:cNvSpPr/>
          <p:nvPr/>
        </p:nvSpPr>
        <p:spPr>
          <a:xfrm>
            <a:off x="251520" y="2278008"/>
            <a:ext cx="2428892" cy="1160877"/>
          </a:xfrm>
          <a:prstGeom prst="wedgeRectCallout">
            <a:avLst>
              <a:gd name="adj1" fmla="val 46856"/>
              <a:gd name="adj2" fmla="val -11027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8C6301B-CA63-8889-025C-6A8EE28D5FCE}"/>
              </a:ext>
            </a:extLst>
          </p:cNvPr>
          <p:cNvSpPr txBox="1"/>
          <p:nvPr/>
        </p:nvSpPr>
        <p:spPr>
          <a:xfrm>
            <a:off x="444717" y="242088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€ 55,00 + IVA  </a:t>
            </a:r>
            <a:r>
              <a:rPr lang="it-IT" b="1" dirty="0"/>
              <a:t>prezzo convenzionato</a:t>
            </a:r>
          </a:p>
        </p:txBody>
      </p:sp>
      <p:sp>
        <p:nvSpPr>
          <p:cNvPr id="12" name="Fumetto 1 8">
            <a:extLst>
              <a:ext uri="{FF2B5EF4-FFF2-40B4-BE49-F238E27FC236}">
                <a16:creationId xmlns:a16="http://schemas.microsoft.com/office/drawing/2014/main" id="{2454C6FC-A193-0142-AAC9-21D7E2410B4C}"/>
              </a:ext>
            </a:extLst>
          </p:cNvPr>
          <p:cNvSpPr/>
          <p:nvPr/>
        </p:nvSpPr>
        <p:spPr>
          <a:xfrm>
            <a:off x="457200" y="4974686"/>
            <a:ext cx="8213688" cy="1160877"/>
          </a:xfrm>
          <a:prstGeom prst="wedgeRectCallout">
            <a:avLst>
              <a:gd name="adj1" fmla="val -3181"/>
              <a:gd name="adj2" fmla="val -8825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F93D6-851D-23F5-FA3A-35CCD3A3F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7BA8018F-A5A9-694E-0620-4CFAFBAC8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ACQUISTO FIRMA DIGITALE</a:t>
            </a:r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719625EA-465E-20D0-C01C-8C0A016B4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7C34D3B-7425-BE0D-01D2-200912130AE7}"/>
              </a:ext>
            </a:extLst>
          </p:cNvPr>
          <p:cNvSpPr txBox="1"/>
          <p:nvPr/>
        </p:nvSpPr>
        <p:spPr>
          <a:xfrm>
            <a:off x="527696" y="5338583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Scegli se avere la qualifica di MEDICO iscritto all’Ordine dei Medici Chirurghi e Odontoiatri di Firenze nelle proprietà della tua firma digitale. Seleziona SI nel menu a tendina ATTENZIONE tale opzione è disponibile SOLO se è stata scelta come modalità di riconoscimento </a:t>
            </a:r>
            <a:r>
              <a:rPr lang="it-IT" dirty="0" err="1"/>
              <a:t>RICONOSCIMENTO</a:t>
            </a:r>
            <a:r>
              <a:rPr lang="it-IT" dirty="0"/>
              <a:t> ASSISTITO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E3F777D-787B-D259-D6F2-FF13C36435D7}"/>
              </a:ext>
            </a:extLst>
          </p:cNvPr>
          <p:cNvSpPr txBox="1"/>
          <p:nvPr/>
        </p:nvSpPr>
        <p:spPr>
          <a:xfrm>
            <a:off x="444717" y="242088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€ 55,00 + IVA  </a:t>
            </a:r>
            <a:r>
              <a:rPr lang="it-IT" b="1" dirty="0"/>
              <a:t>prezzo convenzionato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5721286-8747-B8C8-B7C6-718540EC6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47" y="722437"/>
            <a:ext cx="8019493" cy="4317122"/>
          </a:xfrm>
          <a:prstGeom prst="rect">
            <a:avLst/>
          </a:prstGeom>
        </p:spPr>
      </p:pic>
      <p:sp>
        <p:nvSpPr>
          <p:cNvPr id="4" name="Fumetto 1 8">
            <a:extLst>
              <a:ext uri="{FF2B5EF4-FFF2-40B4-BE49-F238E27FC236}">
                <a16:creationId xmlns:a16="http://schemas.microsoft.com/office/drawing/2014/main" id="{F25C4206-D0AD-C519-7F3C-D72BEEA37A31}"/>
              </a:ext>
            </a:extLst>
          </p:cNvPr>
          <p:cNvSpPr/>
          <p:nvPr/>
        </p:nvSpPr>
        <p:spPr>
          <a:xfrm>
            <a:off x="415849" y="5393187"/>
            <a:ext cx="8213688" cy="1160877"/>
          </a:xfrm>
          <a:prstGeom prst="wedgeRectCallout">
            <a:avLst>
              <a:gd name="adj1" fmla="val -3181"/>
              <a:gd name="adj2" fmla="val -8825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</p:spTree>
    <p:extLst>
      <p:ext uri="{BB962C8B-B14F-4D97-AF65-F5344CB8AC3E}">
        <p14:creationId xmlns:p14="http://schemas.microsoft.com/office/powerpoint/2010/main" val="2613980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F05912-7C92-BD67-DACD-722D3A6BB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EACC9618-2DC2-D450-A89D-048ACEE08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ACQUISTO FIRMA DIGITALE</a:t>
            </a:r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8C855398-72B3-5A3A-FD34-6C7E87817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32D3DFD-22AE-3B8F-7230-D07FBB6AB33F}"/>
              </a:ext>
            </a:extLst>
          </p:cNvPr>
          <p:cNvSpPr txBox="1"/>
          <p:nvPr/>
        </p:nvSpPr>
        <p:spPr>
          <a:xfrm>
            <a:off x="1403648" y="5064183"/>
            <a:ext cx="4501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Non è necessario inserire alcun codice promozionale: effettuato l’accesso con nome utente e password verrà visualizzato il prezzo in convenzione AUTOMATICAMENTE</a:t>
            </a:r>
          </a:p>
        </p:txBody>
      </p:sp>
      <p:sp>
        <p:nvSpPr>
          <p:cNvPr id="4" name="Fumetto 1 8">
            <a:extLst>
              <a:ext uri="{FF2B5EF4-FFF2-40B4-BE49-F238E27FC236}">
                <a16:creationId xmlns:a16="http://schemas.microsoft.com/office/drawing/2014/main" id="{3349AEB0-A8C3-1900-BB21-BC9855EC01FC}"/>
              </a:ext>
            </a:extLst>
          </p:cNvPr>
          <p:cNvSpPr/>
          <p:nvPr/>
        </p:nvSpPr>
        <p:spPr>
          <a:xfrm>
            <a:off x="1187624" y="4951503"/>
            <a:ext cx="5544616" cy="1425690"/>
          </a:xfrm>
          <a:prstGeom prst="wedgeRectCallout">
            <a:avLst>
              <a:gd name="adj1" fmla="val -27437"/>
              <a:gd name="adj2" fmla="val -9625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625BA42-7303-085F-1E5B-ECE1494B3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97" y="868964"/>
            <a:ext cx="7976647" cy="333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666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4496D-C834-0C0A-6B9F-9611FD640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8079AC85-50BC-CE56-B5A0-466090CA7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ACQUISTO FIRMA DIGITALE</a:t>
            </a:r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242517FA-6186-9B8A-E719-13D833E6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4A4BDC8-45FA-1679-F486-672C8A79A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92" y="818788"/>
            <a:ext cx="6649378" cy="5902687"/>
          </a:xfrm>
          <a:prstGeom prst="rect">
            <a:avLst/>
          </a:prstGeom>
        </p:spPr>
      </p:pic>
      <p:sp>
        <p:nvSpPr>
          <p:cNvPr id="14" name="Fumetto 1 8">
            <a:extLst>
              <a:ext uri="{FF2B5EF4-FFF2-40B4-BE49-F238E27FC236}">
                <a16:creationId xmlns:a16="http://schemas.microsoft.com/office/drawing/2014/main" id="{1D22ECB0-7CF2-0416-A912-E9D1ADE5B037}"/>
              </a:ext>
            </a:extLst>
          </p:cNvPr>
          <p:cNvSpPr/>
          <p:nvPr/>
        </p:nvSpPr>
        <p:spPr>
          <a:xfrm>
            <a:off x="7452320" y="4754790"/>
            <a:ext cx="1512168" cy="1425690"/>
          </a:xfrm>
          <a:prstGeom prst="wedgeRectCallout">
            <a:avLst>
              <a:gd name="adj1" fmla="val -72301"/>
              <a:gd name="adj2" fmla="val 527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7923855-BE6B-6D1E-277E-B33063078745}"/>
              </a:ext>
            </a:extLst>
          </p:cNvPr>
          <p:cNvSpPr txBox="1"/>
          <p:nvPr/>
        </p:nvSpPr>
        <p:spPr>
          <a:xfrm>
            <a:off x="7609065" y="5144469"/>
            <a:ext cx="134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Procedi con l’ordine</a:t>
            </a:r>
          </a:p>
        </p:txBody>
      </p:sp>
    </p:spTree>
    <p:extLst>
      <p:ext uri="{BB962C8B-B14F-4D97-AF65-F5344CB8AC3E}">
        <p14:creationId xmlns:p14="http://schemas.microsoft.com/office/powerpoint/2010/main" val="3559204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40E53-6D79-289B-C3C3-35554A75B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5A3FAD80-C8A7-75B1-E456-B59C1D35F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  <a:solidFill>
            <a:srgbClr val="5A5AB2"/>
          </a:solidFill>
        </p:spPr>
        <p:txBody>
          <a:bodyPr>
            <a:normAutofit/>
          </a:bodyPr>
          <a:lstStyle/>
          <a:p>
            <a:r>
              <a:rPr lang="it-IT" sz="1800" b="1" dirty="0">
                <a:solidFill>
                  <a:schemeClr val="bg1"/>
                </a:solidFill>
              </a:rPr>
              <a:t>ACQUISTO FIRMA DIGITALE</a:t>
            </a:r>
          </a:p>
        </p:txBody>
      </p:sp>
      <p:sp>
        <p:nvSpPr>
          <p:cNvPr id="13" name="Segnaposto numero diapositiva 12">
            <a:extLst>
              <a:ext uri="{FF2B5EF4-FFF2-40B4-BE49-F238E27FC236}">
                <a16:creationId xmlns:a16="http://schemas.microsoft.com/office/drawing/2014/main" id="{18C02565-41D7-D3FC-686D-704685B6D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14" name="Fumetto 1 8">
            <a:extLst>
              <a:ext uri="{FF2B5EF4-FFF2-40B4-BE49-F238E27FC236}">
                <a16:creationId xmlns:a16="http://schemas.microsoft.com/office/drawing/2014/main" id="{2C8679F3-B6B9-1B35-4F7E-11AB095E734C}"/>
              </a:ext>
            </a:extLst>
          </p:cNvPr>
          <p:cNvSpPr/>
          <p:nvPr/>
        </p:nvSpPr>
        <p:spPr>
          <a:xfrm>
            <a:off x="453121" y="1460367"/>
            <a:ext cx="7560840" cy="1949473"/>
          </a:xfrm>
          <a:prstGeom prst="wedgeRectCallout">
            <a:avLst>
              <a:gd name="adj1" fmla="val -13522"/>
              <a:gd name="adj2" fmla="val -4932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D019AEB-ED88-E4AC-BE4D-71E5880E2951}"/>
              </a:ext>
            </a:extLst>
          </p:cNvPr>
          <p:cNvSpPr txBox="1"/>
          <p:nvPr/>
        </p:nvSpPr>
        <p:spPr>
          <a:xfrm>
            <a:off x="603934" y="1557940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Scegli la modalità di pagamento preferita tra:                                                   bonifico bancario – riceverai automaticamente sull’indirizzo mail ordinario le coordinate per effettuare il versamento. Ricordati di inserire nella causale il numero d’ordine ricevuto via mail                                             </a:t>
            </a:r>
            <a:r>
              <a:rPr lang="it-IT" dirty="0" err="1"/>
              <a:t>paypal</a:t>
            </a:r>
            <a:r>
              <a:rPr lang="it-IT" dirty="0"/>
              <a:t>                                                                                                                         carta di credito</a:t>
            </a:r>
          </a:p>
        </p:txBody>
      </p:sp>
      <p:sp>
        <p:nvSpPr>
          <p:cNvPr id="2" name="Fumetto 1 8">
            <a:extLst>
              <a:ext uri="{FF2B5EF4-FFF2-40B4-BE49-F238E27FC236}">
                <a16:creationId xmlns:a16="http://schemas.microsoft.com/office/drawing/2014/main" id="{4CF23771-7EC9-F718-7BD4-59836AF77EE0}"/>
              </a:ext>
            </a:extLst>
          </p:cNvPr>
          <p:cNvSpPr/>
          <p:nvPr/>
        </p:nvSpPr>
        <p:spPr>
          <a:xfrm>
            <a:off x="453121" y="4059062"/>
            <a:ext cx="7560840" cy="1152128"/>
          </a:xfrm>
          <a:prstGeom prst="wedgeRectCallout">
            <a:avLst>
              <a:gd name="adj1" fmla="val -13522"/>
              <a:gd name="adj2" fmla="val -4932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Ac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E09F48A-CA09-C699-9089-C188239AB2FE}"/>
              </a:ext>
            </a:extLst>
          </p:cNvPr>
          <p:cNvSpPr txBox="1"/>
          <p:nvPr/>
        </p:nvSpPr>
        <p:spPr>
          <a:xfrm>
            <a:off x="603934" y="4164932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 hai scelto come modalità di pagamento bonifico bancario ricordati di inviare la disposizione di pagamento all’indirizzo commerciale@maatsrl.it</a:t>
            </a:r>
          </a:p>
        </p:txBody>
      </p:sp>
    </p:spTree>
    <p:extLst>
      <p:ext uri="{BB962C8B-B14F-4D97-AF65-F5344CB8AC3E}">
        <p14:creationId xmlns:p14="http://schemas.microsoft.com/office/powerpoint/2010/main" val="3464949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</TotalTime>
  <Words>409</Words>
  <Application>Microsoft Office PowerPoint</Application>
  <PresentationFormat>Presentazione su schermo (4:3)</PresentationFormat>
  <Paragraphs>64</Paragraphs>
  <Slides>10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Tema di Office</vt:lpstr>
      <vt:lpstr>Presentazione standard di PowerPoint</vt:lpstr>
      <vt:lpstr>ACCESSO O REGISTRAZIONE</vt:lpstr>
      <vt:lpstr>NUOVO ACQUISTO FIRMA DIGITALE</vt:lpstr>
      <vt:lpstr>ACQUISTO FIRMA DIGITALE</vt:lpstr>
      <vt:lpstr>ACQUISTO FIRMA DIGITALE</vt:lpstr>
      <vt:lpstr>ACQUISTO FIRMA DIGITALE</vt:lpstr>
      <vt:lpstr>ACQUISTO FIRMA DIGITALE</vt:lpstr>
      <vt:lpstr>ACQUISTO FIRMA DIGITALE</vt:lpstr>
      <vt:lpstr>ACQUISTO FIRMA DIGITALE</vt:lpstr>
      <vt:lpstr>RIEPILOGO CONVENZIONE OMCOF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Cassandra</dc:creator>
  <cp:lastModifiedBy>Marta Corbella</cp:lastModifiedBy>
  <cp:revision>192</cp:revision>
  <dcterms:created xsi:type="dcterms:W3CDTF">2022-05-17T10:15:58Z</dcterms:created>
  <dcterms:modified xsi:type="dcterms:W3CDTF">2025-02-27T10:27:31Z</dcterms:modified>
</cp:coreProperties>
</file>